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slideLayouts/slideLayout1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4"/>
    <p:sldMasterId id="2147483712" r:id="rId5"/>
    <p:sldMasterId id="2147483703" r:id="rId6"/>
    <p:sldMasterId id="2147483722" r:id="rId7"/>
    <p:sldMasterId id="2147483726" r:id="rId8"/>
  </p:sldMasterIdLst>
  <p:notesMasterIdLst>
    <p:notesMasterId r:id="rId15"/>
  </p:notesMasterIdLst>
  <p:sldIdLst>
    <p:sldId id="306" r:id="rId9"/>
    <p:sldId id="305" r:id="rId10"/>
    <p:sldId id="302" r:id="rId11"/>
    <p:sldId id="304" r:id="rId12"/>
    <p:sldId id="303" r:id="rId13"/>
    <p:sldId id="308" r:id="rId14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2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947A5B-CC10-BAA5-50FE-6EC77C3AA132}" v="38" dt="2025-05-28T11:18:43.440"/>
    <p1510:client id="{9FB29DAF-D2D6-0819-F4A9-2BA106479C4E}" v="1" dt="2025-05-28T11:26:41.7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2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øckmann Kari" userId="S::kari.bockmann@helse-nord.no::24aff2f6-78b5-49c3-9818-2fa6ea7e134c" providerId="AD" clId="Web-{9FB29DAF-D2D6-0819-F4A9-2BA106479C4E}"/>
    <pc:docChg chg="delSld">
      <pc:chgData name="Bøckmann Kari" userId="S::kari.bockmann@helse-nord.no::24aff2f6-78b5-49c3-9818-2fa6ea7e134c" providerId="AD" clId="Web-{9FB29DAF-D2D6-0819-F4A9-2BA106479C4E}" dt="2025-05-28T11:26:41.760" v="0"/>
      <pc:docMkLst>
        <pc:docMk/>
      </pc:docMkLst>
      <pc:sldChg chg="del">
        <pc:chgData name="Bøckmann Kari" userId="S::kari.bockmann@helse-nord.no::24aff2f6-78b5-49c3-9818-2fa6ea7e134c" providerId="AD" clId="Web-{9FB29DAF-D2D6-0819-F4A9-2BA106479C4E}" dt="2025-05-28T11:26:41.760" v="0"/>
        <pc:sldMkLst>
          <pc:docMk/>
          <pc:sldMk cId="1728191680" sldId="307"/>
        </pc:sldMkLst>
      </pc:sldChg>
    </pc:docChg>
  </pc:docChgLst>
  <pc:docChgLst>
    <pc:chgData name="Bøckmann Kari" userId="S::kari.bockmann@helse-nord.no::24aff2f6-78b5-49c3-9818-2fa6ea7e134c" providerId="AD" clId="Web-{7F947A5B-CC10-BAA5-50FE-6EC77C3AA132}"/>
    <pc:docChg chg="modSld">
      <pc:chgData name="Bøckmann Kari" userId="S::kari.bockmann@helse-nord.no::24aff2f6-78b5-49c3-9818-2fa6ea7e134c" providerId="AD" clId="Web-{7F947A5B-CC10-BAA5-50FE-6EC77C3AA132}" dt="2025-05-28T11:18:43.440" v="38" actId="20577"/>
      <pc:docMkLst>
        <pc:docMk/>
      </pc:docMkLst>
      <pc:sldChg chg="modSp">
        <pc:chgData name="Bøckmann Kari" userId="S::kari.bockmann@helse-nord.no::24aff2f6-78b5-49c3-9818-2fa6ea7e134c" providerId="AD" clId="Web-{7F947A5B-CC10-BAA5-50FE-6EC77C3AA132}" dt="2025-05-28T11:17:02.313" v="4" actId="20577"/>
        <pc:sldMkLst>
          <pc:docMk/>
          <pc:sldMk cId="1041523529" sldId="304"/>
        </pc:sldMkLst>
        <pc:spChg chg="mod">
          <ac:chgData name="Bøckmann Kari" userId="S::kari.bockmann@helse-nord.no::24aff2f6-78b5-49c3-9818-2fa6ea7e134c" providerId="AD" clId="Web-{7F947A5B-CC10-BAA5-50FE-6EC77C3AA132}" dt="2025-05-28T11:17:02.313" v="4" actId="20577"/>
          <ac:spMkLst>
            <pc:docMk/>
            <pc:sldMk cId="1041523529" sldId="304"/>
            <ac:spMk id="3" creationId="{AD7D6089-1B7D-5981-0B93-CC959F649325}"/>
          </ac:spMkLst>
        </pc:spChg>
      </pc:sldChg>
      <pc:sldChg chg="modSp">
        <pc:chgData name="Bøckmann Kari" userId="S::kari.bockmann@helse-nord.no::24aff2f6-78b5-49c3-9818-2fa6ea7e134c" providerId="AD" clId="Web-{7F947A5B-CC10-BAA5-50FE-6EC77C3AA132}" dt="2025-05-28T11:18:43.440" v="38" actId="20577"/>
        <pc:sldMkLst>
          <pc:docMk/>
          <pc:sldMk cId="3319920356" sldId="306"/>
        </pc:sldMkLst>
        <pc:spChg chg="mod">
          <ac:chgData name="Bøckmann Kari" userId="S::kari.bockmann@helse-nord.no::24aff2f6-78b5-49c3-9818-2fa6ea7e134c" providerId="AD" clId="Web-{7F947A5B-CC10-BAA5-50FE-6EC77C3AA132}" dt="2025-05-28T11:18:43.440" v="38" actId="20577"/>
          <ac:spMkLst>
            <pc:docMk/>
            <pc:sldMk cId="3319920356" sldId="306"/>
            <ac:spMk id="2" creationId="{71246162-35C5-FC71-498A-DF2AF3328489}"/>
          </ac:spMkLst>
        </pc:spChg>
      </pc:sldChg>
      <pc:sldChg chg="modSp">
        <pc:chgData name="Bøckmann Kari" userId="S::kari.bockmann@helse-nord.no::24aff2f6-78b5-49c3-9818-2fa6ea7e134c" providerId="AD" clId="Web-{7F947A5B-CC10-BAA5-50FE-6EC77C3AA132}" dt="2025-05-28T11:18:11.752" v="9" actId="20577"/>
        <pc:sldMkLst>
          <pc:docMk/>
          <pc:sldMk cId="1728191680" sldId="307"/>
        </pc:sldMkLst>
        <pc:spChg chg="mod">
          <ac:chgData name="Bøckmann Kari" userId="S::kari.bockmann@helse-nord.no::24aff2f6-78b5-49c3-9818-2fa6ea7e134c" providerId="AD" clId="Web-{7F947A5B-CC10-BAA5-50FE-6EC77C3AA132}" dt="2025-05-28T11:18:11.752" v="9" actId="20577"/>
          <ac:spMkLst>
            <pc:docMk/>
            <pc:sldMk cId="1728191680" sldId="307"/>
            <ac:spMk id="3" creationId="{149CD8E5-1192-3486-ACDB-7113DE6FC2A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1231EC-6DBD-4E04-898E-F3B61AB02185}" type="datetimeFigureOut">
              <a:rPr lang="nb-NO" smtClean="0"/>
              <a:t>28.05.2025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C23BA2-CBB1-494A-B666-A61BAB90A6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01203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753F1-99E1-7BD4-C24B-F457A8EC3F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265A2B-9411-019A-8B53-A13EC6E654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15892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unde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5538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,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5691" y="338930"/>
            <a:ext cx="10515600" cy="1325563"/>
          </a:xfrm>
        </p:spPr>
        <p:txBody>
          <a:bodyPr/>
          <a:lstStyle>
            <a:lvl1pPr>
              <a:defRPr>
                <a:solidFill>
                  <a:srgbClr val="003283"/>
                </a:solidFill>
                <a:latin typeface="+mn-lt"/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77C6AD6-8A5A-43B1-B232-6B3EA3A58F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5691" y="1920874"/>
            <a:ext cx="5257800" cy="3935413"/>
          </a:xfrm>
        </p:spPr>
        <p:txBody>
          <a:bodyPr/>
          <a:lstStyle>
            <a:lvl1pPr>
              <a:defRPr>
                <a:solidFill>
                  <a:srgbClr val="003283"/>
                </a:solidFill>
              </a:defRPr>
            </a:lvl1pPr>
            <a:lvl2pPr>
              <a:defRPr>
                <a:solidFill>
                  <a:srgbClr val="003283"/>
                </a:solidFill>
              </a:defRPr>
            </a:lvl2pPr>
            <a:lvl3pPr>
              <a:defRPr>
                <a:solidFill>
                  <a:srgbClr val="003283"/>
                </a:solidFill>
              </a:defRPr>
            </a:lvl3pPr>
            <a:lvl4pPr>
              <a:defRPr>
                <a:solidFill>
                  <a:srgbClr val="003283"/>
                </a:solidFill>
              </a:defRPr>
            </a:lvl4pPr>
            <a:lvl5pPr>
              <a:defRPr>
                <a:solidFill>
                  <a:srgbClr val="003283"/>
                </a:solidFill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384ECDB2-224A-4EFF-A279-56C7BCAAF15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09316" y="2258363"/>
            <a:ext cx="5440362" cy="3260436"/>
          </a:xfrm>
        </p:spPr>
        <p:txBody>
          <a:bodyPr/>
          <a:lstStyle>
            <a:lvl1pPr marL="0" indent="0">
              <a:buNone/>
              <a:defRPr>
                <a:solidFill>
                  <a:srgbClr val="003283"/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41398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283"/>
                </a:solidFill>
                <a:latin typeface="+mn-lt"/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3283"/>
                </a:solidFill>
              </a:defRPr>
            </a:lvl1pPr>
            <a:lvl2pPr>
              <a:defRPr>
                <a:solidFill>
                  <a:srgbClr val="003283"/>
                </a:solidFill>
              </a:defRPr>
            </a:lvl2pPr>
            <a:lvl3pPr>
              <a:defRPr>
                <a:solidFill>
                  <a:srgbClr val="003283"/>
                </a:solidFill>
              </a:defRPr>
            </a:lvl3pPr>
            <a:lvl4pPr>
              <a:defRPr>
                <a:solidFill>
                  <a:srgbClr val="003283"/>
                </a:solidFill>
              </a:defRPr>
            </a:lvl4pPr>
            <a:lvl5pPr>
              <a:defRPr>
                <a:solidFill>
                  <a:srgbClr val="003283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030206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tel, to tekstbok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283"/>
                </a:solidFill>
                <a:latin typeface="+mn-lt"/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561110" y="1825625"/>
            <a:ext cx="5181600" cy="4351338"/>
          </a:xfrm>
        </p:spPr>
        <p:txBody>
          <a:bodyPr/>
          <a:lstStyle>
            <a:lvl1pPr>
              <a:defRPr>
                <a:solidFill>
                  <a:srgbClr val="003283"/>
                </a:solidFill>
              </a:defRPr>
            </a:lvl1pPr>
            <a:lvl2pPr>
              <a:defRPr>
                <a:solidFill>
                  <a:srgbClr val="003283"/>
                </a:solidFill>
              </a:defRPr>
            </a:lvl2pPr>
            <a:lvl3pPr>
              <a:defRPr>
                <a:solidFill>
                  <a:srgbClr val="003283"/>
                </a:solidFill>
              </a:defRPr>
            </a:lvl3pPr>
            <a:lvl4pPr>
              <a:defRPr>
                <a:solidFill>
                  <a:srgbClr val="003283"/>
                </a:solidFill>
              </a:defRPr>
            </a:lvl4pPr>
            <a:lvl5pPr>
              <a:defRPr>
                <a:solidFill>
                  <a:srgbClr val="003283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391564" y="1825625"/>
            <a:ext cx="5181600" cy="4351338"/>
          </a:xfrm>
        </p:spPr>
        <p:txBody>
          <a:bodyPr/>
          <a:lstStyle>
            <a:lvl1pPr>
              <a:defRPr>
                <a:solidFill>
                  <a:srgbClr val="003283"/>
                </a:solidFill>
              </a:defRPr>
            </a:lvl1pPr>
            <a:lvl2pPr>
              <a:defRPr>
                <a:solidFill>
                  <a:srgbClr val="003283"/>
                </a:solidFill>
              </a:defRPr>
            </a:lvl2pPr>
            <a:lvl3pPr>
              <a:defRPr>
                <a:solidFill>
                  <a:srgbClr val="003283"/>
                </a:solidFill>
              </a:defRPr>
            </a:lvl3pPr>
            <a:lvl4pPr>
              <a:defRPr>
                <a:solidFill>
                  <a:srgbClr val="003283"/>
                </a:solidFill>
              </a:defRPr>
            </a:lvl4pPr>
            <a:lvl5pPr>
              <a:defRPr>
                <a:solidFill>
                  <a:srgbClr val="003283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249212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003283"/>
                </a:solidFill>
                <a:latin typeface="+mn-lt"/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32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rgbClr val="003283"/>
                </a:solidFill>
              </a:defRPr>
            </a:lvl1pPr>
            <a:lvl2pPr>
              <a:defRPr>
                <a:solidFill>
                  <a:srgbClr val="003283"/>
                </a:solidFill>
              </a:defRPr>
            </a:lvl2pPr>
            <a:lvl3pPr>
              <a:defRPr>
                <a:solidFill>
                  <a:srgbClr val="003283"/>
                </a:solidFill>
              </a:defRPr>
            </a:lvl3pPr>
            <a:lvl4pPr>
              <a:defRPr>
                <a:solidFill>
                  <a:srgbClr val="003283"/>
                </a:solidFill>
              </a:defRPr>
            </a:lvl4pPr>
            <a:lvl5pPr>
              <a:defRPr>
                <a:solidFill>
                  <a:srgbClr val="003283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32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rgbClr val="003283"/>
                </a:solidFill>
              </a:defRPr>
            </a:lvl1pPr>
            <a:lvl2pPr>
              <a:defRPr>
                <a:solidFill>
                  <a:srgbClr val="003283"/>
                </a:solidFill>
              </a:defRPr>
            </a:lvl2pPr>
            <a:lvl3pPr>
              <a:defRPr>
                <a:solidFill>
                  <a:srgbClr val="003283"/>
                </a:solidFill>
              </a:defRPr>
            </a:lvl3pPr>
            <a:lvl4pPr>
              <a:defRPr>
                <a:solidFill>
                  <a:srgbClr val="003283"/>
                </a:solidFill>
              </a:defRPr>
            </a:lvl4pPr>
            <a:lvl5pPr>
              <a:defRPr>
                <a:solidFill>
                  <a:srgbClr val="003283"/>
                </a:solidFill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298802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ittel, tektsbok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3283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rgbClr val="003283"/>
                </a:solidFill>
              </a:defRPr>
            </a:lvl1pPr>
            <a:lvl2pPr>
              <a:defRPr sz="2800">
                <a:solidFill>
                  <a:srgbClr val="003283"/>
                </a:solidFill>
              </a:defRPr>
            </a:lvl2pPr>
            <a:lvl3pPr>
              <a:defRPr sz="2400">
                <a:solidFill>
                  <a:srgbClr val="003283"/>
                </a:solidFill>
              </a:defRPr>
            </a:lvl3pPr>
            <a:lvl4pPr>
              <a:defRPr sz="2000">
                <a:solidFill>
                  <a:srgbClr val="003283"/>
                </a:solidFill>
              </a:defRPr>
            </a:lvl4pPr>
            <a:lvl5pPr>
              <a:defRPr sz="2000">
                <a:solidFill>
                  <a:srgbClr val="003283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0328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853872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3283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0328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65868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omtittel/skille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C22DFD6-C692-4816-8B4C-6F3CC68292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Mellomtittel/skilleark</a:t>
            </a:r>
          </a:p>
        </p:txBody>
      </p:sp>
    </p:spTree>
    <p:extLst>
      <p:ext uri="{BB962C8B-B14F-4D97-AF65-F5344CB8AC3E}">
        <p14:creationId xmlns:p14="http://schemas.microsoft.com/office/powerpoint/2010/main" val="326815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tt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A1A8B22-37AF-4C84-B614-C640752B96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Takk for meg!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E9A2FCDF-37A8-4021-A182-CF64108DC2D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7259638" y="4192588"/>
            <a:ext cx="4017962" cy="1524000"/>
          </a:xfrm>
        </p:spPr>
        <p:txBody>
          <a:bodyPr/>
          <a:lstStyle>
            <a:lvl1pPr>
              <a:defRPr/>
            </a:lvl1pPr>
          </a:lstStyle>
          <a:p>
            <a:pPr algn="r"/>
            <a:r>
              <a:rPr lang="nb-NO"/>
              <a:t>helse-nord.no</a:t>
            </a:r>
          </a:p>
          <a:p>
            <a:pPr algn="r"/>
            <a:r>
              <a:rPr lang="nb-NO"/>
              <a:t>facebook.com/</a:t>
            </a:r>
            <a:r>
              <a:rPr lang="nb-NO" err="1"/>
              <a:t>helsenord</a:t>
            </a:r>
            <a:endParaRPr lang="nb-NO"/>
          </a:p>
          <a:p>
            <a:pPr algn="r"/>
            <a:r>
              <a:rPr lang="nb-NO"/>
              <a:t>twitter.com/</a:t>
            </a:r>
            <a:r>
              <a:rPr lang="nb-NO" err="1"/>
              <a:t>helsenord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4439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8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9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>
            <a:extLst>
              <a:ext uri="{FF2B5EF4-FFF2-40B4-BE49-F238E27FC236}">
                <a16:creationId xmlns:a16="http://schemas.microsoft.com/office/drawing/2014/main" id="{2E2F2D75-D5AA-4AA7-AF3A-53CA5667AB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675460" y="2103437"/>
            <a:ext cx="804366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Tittelstil</a:t>
            </a:r>
          </a:p>
        </p:txBody>
      </p:sp>
      <p:sp>
        <p:nvSpPr>
          <p:cNvPr id="6" name="Plassholder for tekst 5"/>
          <p:cNvSpPr>
            <a:spLocks noGrp="1"/>
          </p:cNvSpPr>
          <p:nvPr>
            <p:ph type="body" idx="1"/>
          </p:nvPr>
        </p:nvSpPr>
        <p:spPr>
          <a:xfrm>
            <a:off x="675460" y="4005820"/>
            <a:ext cx="9294223" cy="12499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548681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561110" y="355023"/>
            <a:ext cx="1101205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61109" y="1809605"/>
            <a:ext cx="1101205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61F0775C-C5D6-453C-91FB-DF5DE534D4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/>
          <a:srcRect t="91717"/>
          <a:stretch/>
        </p:blipFill>
        <p:spPr>
          <a:xfrm>
            <a:off x="0" y="6289963"/>
            <a:ext cx="12192000" cy="568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161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4" r:id="rId2"/>
    <p:sldLayoutId id="2147483716" r:id="rId3"/>
    <p:sldLayoutId id="2147483717" r:id="rId4"/>
    <p:sldLayoutId id="2147483719" r:id="rId5"/>
    <p:sldLayoutId id="2147483720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nb-NO" sz="4400" kern="120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3283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328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328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328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328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>
            <a:extLst>
              <a:ext uri="{FF2B5EF4-FFF2-40B4-BE49-F238E27FC236}">
                <a16:creationId xmlns:a16="http://schemas.microsoft.com/office/drawing/2014/main" id="{63DB3122-2C40-40EF-8E74-9352EF9392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71582"/>
            <a:ext cx="12192000" cy="6858000"/>
          </a:xfrm>
          <a:prstGeom prst="rect">
            <a:avLst/>
          </a:prstGeom>
        </p:spPr>
      </p:pic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008875" y="1662478"/>
            <a:ext cx="10093234" cy="14434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Mellomtittel/skilleark</a:t>
            </a:r>
          </a:p>
        </p:txBody>
      </p:sp>
    </p:spTree>
    <p:extLst>
      <p:ext uri="{BB962C8B-B14F-4D97-AF65-F5344CB8AC3E}">
        <p14:creationId xmlns:p14="http://schemas.microsoft.com/office/powerpoint/2010/main" val="2352985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>
            <a:extLst>
              <a:ext uri="{FF2B5EF4-FFF2-40B4-BE49-F238E27FC236}">
                <a16:creationId xmlns:a16="http://schemas.microsoft.com/office/drawing/2014/main" id="{63DB3122-2C40-40EF-8E74-9352EF9392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71582"/>
            <a:ext cx="12192000" cy="6858000"/>
          </a:xfrm>
          <a:prstGeom prst="rect">
            <a:avLst/>
          </a:prstGeom>
        </p:spPr>
      </p:pic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008875" y="1662478"/>
            <a:ext cx="3269919" cy="14434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Takk for meg!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200250" y="4373118"/>
            <a:ext cx="3352800" cy="1336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r"/>
            <a:r>
              <a:rPr lang="nb-NO"/>
              <a:t>helse-nord.no</a:t>
            </a:r>
          </a:p>
          <a:p>
            <a:pPr algn="r"/>
            <a:r>
              <a:rPr lang="nb-NO"/>
              <a:t>facebook.com/</a:t>
            </a:r>
            <a:r>
              <a:rPr lang="nb-NO" err="1"/>
              <a:t>helsenord</a:t>
            </a:r>
            <a:endParaRPr lang="nb-NO"/>
          </a:p>
          <a:p>
            <a:pPr algn="r"/>
            <a:r>
              <a:rPr lang="nb-NO"/>
              <a:t>twitter.com/</a:t>
            </a:r>
            <a:r>
              <a:rPr lang="nb-NO" err="1"/>
              <a:t>helsenord</a:t>
            </a:r>
            <a:endParaRPr lang="nb-NO"/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066F4343-5BA6-4245-B07E-0E06E2B16AB6}"/>
              </a:ext>
            </a:extLst>
          </p:cNvPr>
          <p:cNvSpPr txBox="1"/>
          <p:nvPr userDrawn="1"/>
        </p:nvSpPr>
        <p:spPr>
          <a:xfrm>
            <a:off x="4197626" y="6155349"/>
            <a:ext cx="37967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b-NO" sz="2800">
                <a:solidFill>
                  <a:srgbClr val="003283"/>
                </a:solidFill>
              </a:rPr>
              <a:t>Sammen om helse i nord</a:t>
            </a:r>
          </a:p>
        </p:txBody>
      </p:sp>
    </p:spTree>
    <p:extLst>
      <p:ext uri="{BB962C8B-B14F-4D97-AF65-F5344CB8AC3E}">
        <p14:creationId xmlns:p14="http://schemas.microsoft.com/office/powerpoint/2010/main" val="3148919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30CF3FB-6159-4508-8449-46ED7B7E1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2EFBA07-5398-4E6D-8155-7F3CA6580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D7F3520-3216-4912-9722-B0D7745BD1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ADE99-11F3-4A61-B09E-167F036A8B20}" type="datetimeFigureOut">
              <a:rPr lang="nb-NO" smtClean="0"/>
              <a:t>28.05.2025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E824B24-5A07-450B-BE1D-E308592716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8114080-6317-4042-8D5C-34F2178118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7B535-0308-4662-987F-4A46078633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3518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gjeringen.no/contentassets/bd8a11644b744dec8a8dc452794000e4/tilleggsdokument-etter-stortingets-behandling-av-prop.-104.pdf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1246162-35C5-FC71-498A-DF2AF3328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/>
              <a:t>Tildelingen av Rekrutterings- og samhandlingstilskudd i Helse Nord 2024/2025</a:t>
            </a:r>
            <a:br>
              <a:rPr lang="nb-NO"/>
            </a:br>
            <a:br>
              <a:rPr lang="nb-NO"/>
            </a:br>
            <a:r>
              <a:rPr lang="nb-NO"/>
              <a:t>- Rapportering og oppfølging </a:t>
            </a:r>
            <a:br>
              <a:rPr lang="nb-NO"/>
            </a:br>
            <a:endParaRPr lang="nb-NO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9920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E928E01-F2F3-4755-BFF8-EC18BA164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213" y="238540"/>
            <a:ext cx="11015949" cy="5922404"/>
          </a:xfrm>
        </p:spPr>
        <p:txBody>
          <a:bodyPr>
            <a:normAutofit lnSpcReduction="10000"/>
          </a:bodyPr>
          <a:lstStyle/>
          <a:p>
            <a:pPr marL="0" indent="0" algn="ctr" rtl="0" fontAlgn="base">
              <a:buNone/>
            </a:pPr>
            <a:r>
              <a:rPr lang="nb-NO" sz="3600" b="1" i="0">
                <a:solidFill>
                  <a:schemeClr val="bg2">
                    <a:lumMod val="50000"/>
                  </a:schemeClr>
                </a:solidFill>
                <a:effectLst/>
                <a:latin typeface="Calibri" panose="020F0502020204030204" pitchFamily="34" charset="0"/>
              </a:rPr>
              <a:t>Rapportering og tildeling</a:t>
            </a:r>
          </a:p>
          <a:p>
            <a:pPr marL="0" indent="0" algn="ctr" rtl="0" fontAlgn="base">
              <a:buNone/>
            </a:pPr>
            <a:endParaRPr lang="nb-NO" sz="3200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sz="32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Føringer for bruken av tilskuddet er presisert i vedlegget til </a:t>
            </a:r>
            <a:r>
              <a:rPr lang="nb-NO" sz="3200" b="0" i="0" u="sng" strike="noStrike">
                <a:solidFill>
                  <a:srgbClr val="467886"/>
                </a:solidFill>
                <a:effectLst/>
                <a:latin typeface="Calibri" panose="020F0502020204030204" pitchFamily="34" charset="0"/>
                <a:hlinkClick r:id="rId2"/>
              </a:rPr>
              <a:t>Oppdragsdokument 2024 - Tilleggsdokument etter Stortingets behandling av </a:t>
            </a:r>
            <a:r>
              <a:rPr lang="nb-NO" sz="3200" b="0" i="0" u="sng" strike="noStrike" err="1">
                <a:solidFill>
                  <a:srgbClr val="467886"/>
                </a:solidFill>
                <a:effectLst/>
                <a:latin typeface="Calibri" panose="020F0502020204030204" pitchFamily="34" charset="0"/>
                <a:hlinkClick r:id="rId2"/>
              </a:rPr>
              <a:t>Prop</a:t>
            </a:r>
            <a:r>
              <a:rPr lang="nb-NO" sz="3200" b="0" i="0" u="sng" strike="noStrike">
                <a:solidFill>
                  <a:srgbClr val="467886"/>
                </a:solidFill>
                <a:effectLst/>
                <a:latin typeface="Calibri" panose="020F0502020204030204" pitchFamily="34" charset="0"/>
                <a:hlinkClick r:id="rId2"/>
              </a:rPr>
              <a:t> 104 S (2023-2024)</a:t>
            </a:r>
            <a:r>
              <a:rPr lang="nb-NO" sz="32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nb-NO" sz="3200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/>
            <a:r>
              <a:rPr lang="nb-NO" sz="3200" b="0" i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«De regionale helseforetakene skal rapportere på status for tiltak i oppfølgingsmøtet i november. De regionale helseforetakene bes rapportere i årlig melding om bruk av midlene. Rapporteringen skal omfatte vurderinger av effekt av tiltak så langt, læringspunkter og mulighet for spredning. Ordningen med rekrutterings- og samhandlingstilskudd vil også evalueres.»</a:t>
            </a:r>
            <a:r>
              <a:rPr lang="nb-NO" sz="3200" b="0" i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nb-NO" sz="3200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37947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0CB838F-7BDB-0241-F81B-B3424943A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Føringer ved tildeling av midler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A95650F-0488-D256-B85B-AEF3BBBCC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110" y="1852805"/>
            <a:ext cx="9823938" cy="4441558"/>
          </a:xfrm>
        </p:spPr>
        <p:txBody>
          <a:bodyPr/>
          <a:lstStyle/>
          <a:p>
            <a:pPr marL="0" indent="0">
              <a:buNone/>
            </a:pPr>
            <a:r>
              <a:rPr lang="nb-NO"/>
              <a:t>Midlene tildeles ansvarlig helseforetak i eget tildelingsbrev hvor det blant annet framgår: </a:t>
            </a:r>
          </a:p>
          <a:p>
            <a:endParaRPr lang="nb-NO"/>
          </a:p>
          <a:p>
            <a:r>
              <a:rPr lang="nb-NO"/>
              <a:t>Tildelt beløp</a:t>
            </a:r>
          </a:p>
          <a:p>
            <a:r>
              <a:rPr lang="nb-NO"/>
              <a:t>Eventuelle faglige føringer/kommentarer</a:t>
            </a:r>
          </a:p>
          <a:p>
            <a:r>
              <a:rPr lang="nb-NO"/>
              <a:t>Rapporteringskrav og rutiner</a:t>
            </a:r>
          </a:p>
          <a:p>
            <a:r>
              <a:rPr lang="nb-NO"/>
              <a:t>Kontaktdetaljer</a:t>
            </a:r>
          </a:p>
          <a:p>
            <a:endParaRPr lang="nb-NO"/>
          </a:p>
          <a:p>
            <a:endParaRPr lang="nb-NO"/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06674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2601B69-10C3-3560-FDF6-816668B2D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>
                <a:ea typeface="+mn-ea"/>
                <a:cs typeface="+mn-cs"/>
              </a:rPr>
              <a:t>Rapportering </a:t>
            </a:r>
            <a:r>
              <a:rPr lang="nb-NO" sz="4400" b="0" i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br>
              <a:rPr lang="nb-NO" b="0" i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</a:br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D7D6089-1B7D-5981-0B93-CC959F649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657" y="1251857"/>
            <a:ext cx="11159505" cy="4909086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fontAlgn="base"/>
            <a:r>
              <a:rPr lang="nb-NO"/>
              <a:t>Det er ansvarlig </a:t>
            </a:r>
            <a:r>
              <a:rPr lang="nb-NO" u="sng"/>
              <a:t>helseforetak</a:t>
            </a:r>
            <a:r>
              <a:rPr lang="nb-NO"/>
              <a:t> som rapporterer til HN RHF om samarbeidsprosjektet, både faglig og økonomisk</a:t>
            </a:r>
          </a:p>
          <a:p>
            <a:pPr fontAlgn="base"/>
            <a:endParaRPr lang="nb-NO"/>
          </a:p>
          <a:p>
            <a:pPr marL="0" indent="0" fontAlgn="base">
              <a:buNone/>
            </a:pPr>
            <a:r>
              <a:rPr lang="nb-NO" u="sng"/>
              <a:t>Framdriftsrapportering </a:t>
            </a:r>
          </a:p>
          <a:p>
            <a:pPr fontAlgn="base"/>
            <a:r>
              <a:rPr lang="nb-NO"/>
              <a:t>Hvert år i februar i henhold til angitt mal</a:t>
            </a:r>
            <a:endParaRPr lang="nb-NO">
              <a:ea typeface="Calibri"/>
              <a:cs typeface="Calibri"/>
            </a:endParaRPr>
          </a:p>
          <a:p>
            <a:pPr fontAlgn="base"/>
            <a:r>
              <a:rPr lang="nb-NO"/>
              <a:t>HF er ansvarlig for å sammenstille et samlet prosjektregnskap som viser påløpte utgifter både i helseforetaket og kommunene. Prosjektregnskap skal vedlegges. </a:t>
            </a:r>
          </a:p>
          <a:p>
            <a:pPr fontAlgn="base"/>
            <a:r>
              <a:rPr lang="nb-NO"/>
              <a:t>I flerårige prosjekter er utbetalingstakten i prosjektet avhengig av tilfredsstillende framdrift i henhold til plan.</a:t>
            </a:r>
          </a:p>
          <a:p>
            <a:pPr fontAlgn="base"/>
            <a:endParaRPr lang="nb-NO"/>
          </a:p>
          <a:p>
            <a:pPr marL="0" indent="0" fontAlgn="base">
              <a:buNone/>
            </a:pPr>
            <a:r>
              <a:rPr lang="nb-NO" u="sng"/>
              <a:t>Sluttrapportering</a:t>
            </a:r>
            <a:r>
              <a:rPr lang="nb-NO"/>
              <a:t>  </a:t>
            </a:r>
          </a:p>
          <a:p>
            <a:pPr fontAlgn="base"/>
            <a:r>
              <a:rPr lang="nb-NO"/>
              <a:t>Regnskapet avsluttes og eventuelle ubrukte midler returneres til Helse Nord RHF</a:t>
            </a:r>
          </a:p>
          <a:p>
            <a:pPr algn="l" rtl="0" fontAlgn="base"/>
            <a:endParaRPr lang="nb-NO" sz="180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algn="l" rtl="0" fontAlgn="base"/>
            <a:endParaRPr lang="nb-NO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41523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C8B414E3-E40F-FC10-16D7-09FBE14165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05823" y="0"/>
            <a:ext cx="4535224" cy="6443663"/>
          </a:xfrm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EE099AFB-70FC-556D-F406-333201107171}"/>
              </a:ext>
            </a:extLst>
          </p:cNvPr>
          <p:cNvSpPr txBox="1"/>
          <p:nvPr/>
        </p:nvSpPr>
        <p:spPr>
          <a:xfrm>
            <a:off x="385763" y="1985963"/>
            <a:ext cx="38433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b="1"/>
              <a:t>Eksempel på </a:t>
            </a:r>
            <a:r>
              <a:rPr lang="nb-NO" sz="3200" b="1" err="1"/>
              <a:t>rapporteringsmal</a:t>
            </a:r>
            <a:r>
              <a:rPr lang="nb-NO" sz="3200" b="1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86300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9439538-2D4E-C470-B784-53986F22D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Rapportering forts.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AAF9B82-15A0-D5B2-4704-193BA43AF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u="sng"/>
              <a:t>Rapportering på status for tiltak i oppfølgingsmøtet med HOD i november 2025 </a:t>
            </a:r>
          </a:p>
          <a:p>
            <a:r>
              <a:rPr lang="nb-NO"/>
              <a:t>Det må avklares nærmere hvilken informasjon RHF må be om fra prosjektene i forbindelse med dette møtet.</a:t>
            </a:r>
          </a:p>
          <a:p>
            <a:endParaRPr lang="nb-NO"/>
          </a:p>
          <a:p>
            <a:pPr marL="0" indent="0">
              <a:buNone/>
            </a:pPr>
            <a:r>
              <a:rPr lang="nb-NO" u="sng"/>
              <a:t>Erfaringer med søknadsordningen</a:t>
            </a:r>
          </a:p>
          <a:p>
            <a:pPr marL="0" indent="0">
              <a:buNone/>
            </a:pPr>
            <a:r>
              <a:rPr lang="nb-NO" i="1"/>
              <a:t>«Styret ber om å bli orientert om erfaring med søknadsordningen høsten 2025 basert på vurderinger fra helsefellesskapene». </a:t>
            </a:r>
          </a:p>
          <a:p>
            <a:r>
              <a:rPr lang="nb-NO"/>
              <a:t>Prosess og tidsplan må avklares </a:t>
            </a:r>
          </a:p>
        </p:txBody>
      </p:sp>
    </p:spTree>
    <p:extLst>
      <p:ext uri="{BB962C8B-B14F-4D97-AF65-F5344CB8AC3E}">
        <p14:creationId xmlns:p14="http://schemas.microsoft.com/office/powerpoint/2010/main" val="3862598150"/>
      </p:ext>
    </p:extLst>
  </p:cSld>
  <p:clrMapOvr>
    <a:masterClrMapping/>
  </p:clrMapOvr>
</p:sld>
</file>

<file path=ppt/theme/theme1.xml><?xml version="1.0" encoding="utf-8"?>
<a:theme xmlns:a="http://schemas.openxmlformats.org/drawingml/2006/main" name="Forside">
  <a:themeElements>
    <a:clrScheme name="Profilfarger Helse Nord">
      <a:dk1>
        <a:sysClr val="windowText" lastClr="000000"/>
      </a:dk1>
      <a:lt1>
        <a:sysClr val="window" lastClr="FFFFFF"/>
      </a:lt1>
      <a:dk2>
        <a:srgbClr val="003283"/>
      </a:dk2>
      <a:lt2>
        <a:srgbClr val="C3A687"/>
      </a:lt2>
      <a:accent1>
        <a:srgbClr val="81A9E1"/>
      </a:accent1>
      <a:accent2>
        <a:srgbClr val="BD0C2E"/>
      </a:accent2>
      <a:accent3>
        <a:srgbClr val="E3A610"/>
      </a:accent3>
      <a:accent4>
        <a:srgbClr val="2F654A"/>
      </a:accent4>
      <a:accent5>
        <a:srgbClr val="5C3229"/>
      </a:accent5>
      <a:accent6>
        <a:srgbClr val="9AA2AB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2" id="{1AB513FD-3D4E-4833-A760-31E2E117B8F4}" vid="{D16B9842-40B2-4E04-9F0E-8FCE522EC13A}"/>
    </a:ext>
  </a:extLst>
</a:theme>
</file>

<file path=ppt/theme/theme2.xml><?xml version="1.0" encoding="utf-8"?>
<a:theme xmlns:a="http://schemas.openxmlformats.org/drawingml/2006/main" name="Underside">
  <a:themeElements>
    <a:clrScheme name="Profilfarger Helse Nord">
      <a:dk1>
        <a:srgbClr val="000000"/>
      </a:dk1>
      <a:lt1>
        <a:sysClr val="window" lastClr="FFFFFF"/>
      </a:lt1>
      <a:dk2>
        <a:srgbClr val="003283"/>
      </a:dk2>
      <a:lt2>
        <a:srgbClr val="81A9E1"/>
      </a:lt2>
      <a:accent1>
        <a:srgbClr val="003283"/>
      </a:accent1>
      <a:accent2>
        <a:srgbClr val="E3A610"/>
      </a:accent2>
      <a:accent3>
        <a:srgbClr val="BD0C2E"/>
      </a:accent3>
      <a:accent4>
        <a:srgbClr val="2F654A"/>
      </a:accent4>
      <a:accent5>
        <a:srgbClr val="5C3229"/>
      </a:accent5>
      <a:accent6>
        <a:srgbClr val="9AA2AB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2" id="{1AB513FD-3D4E-4833-A760-31E2E117B8F4}" vid="{AED586EB-68BC-47E8-8CC5-728AD9D1F491}"/>
    </a:ext>
  </a:extLst>
</a:theme>
</file>

<file path=ppt/theme/theme3.xml><?xml version="1.0" encoding="utf-8"?>
<a:theme xmlns:a="http://schemas.openxmlformats.org/drawingml/2006/main" name="Skilleark/mellomtittel">
  <a:themeElements>
    <a:clrScheme name="Profilfarger Helse Nord">
      <a:dk1>
        <a:sysClr val="windowText" lastClr="000000"/>
      </a:dk1>
      <a:lt1>
        <a:sysClr val="window" lastClr="FFFFFF"/>
      </a:lt1>
      <a:dk2>
        <a:srgbClr val="003283"/>
      </a:dk2>
      <a:lt2>
        <a:srgbClr val="C3A687"/>
      </a:lt2>
      <a:accent1>
        <a:srgbClr val="81A9E1"/>
      </a:accent1>
      <a:accent2>
        <a:srgbClr val="BD0C2E"/>
      </a:accent2>
      <a:accent3>
        <a:srgbClr val="E3A610"/>
      </a:accent3>
      <a:accent4>
        <a:srgbClr val="2F654A"/>
      </a:accent4>
      <a:accent5>
        <a:srgbClr val="5C3229"/>
      </a:accent5>
      <a:accent6>
        <a:srgbClr val="9AA2AB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2" id="{1AB513FD-3D4E-4833-A760-31E2E117B8F4}" vid="{143D4A13-79CB-4F1F-97F8-FC14D46D36FB}"/>
    </a:ext>
  </a:extLst>
</a:theme>
</file>

<file path=ppt/theme/theme4.xml><?xml version="1.0" encoding="utf-8"?>
<a:theme xmlns:a="http://schemas.openxmlformats.org/drawingml/2006/main" name="Sluttside">
  <a:themeElements>
    <a:clrScheme name="Profilfarger Helse Nord">
      <a:dk1>
        <a:sysClr val="windowText" lastClr="000000"/>
      </a:dk1>
      <a:lt1>
        <a:sysClr val="window" lastClr="FFFFFF"/>
      </a:lt1>
      <a:dk2>
        <a:srgbClr val="003283"/>
      </a:dk2>
      <a:lt2>
        <a:srgbClr val="C3A687"/>
      </a:lt2>
      <a:accent1>
        <a:srgbClr val="81A9E1"/>
      </a:accent1>
      <a:accent2>
        <a:srgbClr val="BD0C2E"/>
      </a:accent2>
      <a:accent3>
        <a:srgbClr val="E3A610"/>
      </a:accent3>
      <a:accent4>
        <a:srgbClr val="2F654A"/>
      </a:accent4>
      <a:accent5>
        <a:srgbClr val="5C3229"/>
      </a:accent5>
      <a:accent6>
        <a:srgbClr val="9AA2AB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2" id="{1AB513FD-3D4E-4833-A760-31E2E117B8F4}" vid="{391571D2-8E14-4136-9153-4B1C417DEBFE}"/>
    </a:ext>
  </a:extLst>
</a:theme>
</file>

<file path=ppt/theme/theme5.xml><?xml version="1.0" encoding="utf-8"?>
<a:theme xmlns:a="http://schemas.openxmlformats.org/drawingml/2006/main" name="Blank unders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2" id="{1AB513FD-3D4E-4833-A760-31E2E117B8F4}" vid="{F7B93629-E132-458B-A9AB-2C1D109F114F}"/>
    </a:ext>
  </a:extLst>
</a:theme>
</file>

<file path=ppt/theme/theme6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1AAB2E4C62377449C8D4CC9D3C87624" ma:contentTypeVersion="4" ma:contentTypeDescription="Opprett et nytt dokument." ma:contentTypeScope="" ma:versionID="f8e3ce4b189be4ee4ff6a82ff1f5f220">
  <xsd:schema xmlns:xsd="http://www.w3.org/2001/XMLSchema" xmlns:xs="http://www.w3.org/2001/XMLSchema" xmlns:p="http://schemas.microsoft.com/office/2006/metadata/properties" xmlns:ns2="7aaaad82-2ce7-4fca-b547-cc1ea82aa36c" targetNamespace="http://schemas.microsoft.com/office/2006/metadata/properties" ma:root="true" ma:fieldsID="653b8be2ec33b22801ee49839269702f" ns2:_="">
    <xsd:import namespace="7aaaad82-2ce7-4fca-b547-cc1ea82aa3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aaad82-2ce7-4fca-b547-cc1ea82aa3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65B4EB8-B783-48AD-B15D-46C66B0B5B3C}">
  <ds:schemaRefs>
    <ds:schemaRef ds:uri="7aaaad82-2ce7-4fca-b547-cc1ea82aa36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320966E-971E-4D6B-B23A-5BAD3E3DB3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530786-B888-442E-8CE2-ED1F97FAF7E5}">
  <ds:schemaRefs>
    <ds:schemaRef ds:uri="7aaaad82-2ce7-4fca-b547-cc1ea82aa36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PP-mal Helse Nord</Template>
  <Application>Microsoft Office PowerPoint</Application>
  <PresentationFormat>Widescreen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Forside</vt:lpstr>
      <vt:lpstr>Underside</vt:lpstr>
      <vt:lpstr>Skilleark/mellomtittel</vt:lpstr>
      <vt:lpstr>Sluttside</vt:lpstr>
      <vt:lpstr>Blank underside</vt:lpstr>
      <vt:lpstr>Tildelingen av Rekrutterings- og samhandlingstilskudd i Helse Nord 2024/2025  - Rapportering og oppfølging  </vt:lpstr>
      <vt:lpstr>PowerPoint Presentation</vt:lpstr>
      <vt:lpstr>Føringer ved tildeling av midler</vt:lpstr>
      <vt:lpstr>Rapportering   </vt:lpstr>
      <vt:lpstr>PowerPoint Presentation</vt:lpstr>
      <vt:lpstr>Rapportering forts.</vt:lpstr>
    </vt:vector>
  </TitlesOfParts>
  <Company>Helse Nord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Riise Marianne Winther</dc:creator>
  <cp:revision>1</cp:revision>
  <cp:lastPrinted>2025-04-29T10:24:22Z</cp:lastPrinted>
  <dcterms:created xsi:type="dcterms:W3CDTF">2023-10-19T09:24:51Z</dcterms:created>
  <dcterms:modified xsi:type="dcterms:W3CDTF">2025-05-28T11:27:23Z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0x01010001AAB2E4C62377449C8D4CC9D3C87624</vt:lpwstr>
  </property>
</Properties>
</file>