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5" r:id="rId6"/>
  </p:sldIdLst>
  <p:sldSz cx="12192000" cy="6858000"/>
  <p:notesSz cx="6794500" cy="99314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6985FD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1DA471-5639-42F8-BD43-6857EFF156A7}" v="2" dt="2026-06-16T06:46:24.3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78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gerup Helen" userId="99b11307-f636-4001-acee-b2bd53996e68" providerId="ADAL" clId="{8DCFCFD6-331F-4B9B-A555-D646A5340B77}"/>
    <pc:docChg chg="undo redo custSel addSld modSld">
      <pc:chgData name="Sagerup Helen" userId="99b11307-f636-4001-acee-b2bd53996e68" providerId="ADAL" clId="{8DCFCFD6-331F-4B9B-A555-D646A5340B77}" dt="2026-06-16T06:47:39.996" v="44" actId="404"/>
      <pc:docMkLst>
        <pc:docMk/>
      </pc:docMkLst>
      <pc:sldChg chg="modSp add mod">
        <pc:chgData name="Sagerup Helen" userId="99b11307-f636-4001-acee-b2bd53996e68" providerId="ADAL" clId="{8DCFCFD6-331F-4B9B-A555-D646A5340B77}" dt="2026-06-16T06:47:39.996" v="44" actId="404"/>
        <pc:sldMkLst>
          <pc:docMk/>
          <pc:sldMk cId="4146456370" sldId="265"/>
        </pc:sldMkLst>
        <pc:spChg chg="mod">
          <ac:chgData name="Sagerup Helen" userId="99b11307-f636-4001-acee-b2bd53996e68" providerId="ADAL" clId="{8DCFCFD6-331F-4B9B-A555-D646A5340B77}" dt="2026-06-16T06:47:39.996" v="44" actId="404"/>
          <ac:spMkLst>
            <pc:docMk/>
            <pc:sldMk cId="4146456370" sldId="265"/>
            <ac:spMk id="8" creationId="{00000000-0000-0000-0000-000000000000}"/>
          </ac:spMkLst>
        </pc:spChg>
      </pc:sldChg>
      <pc:sldChg chg="modSp mod">
        <pc:chgData name="Sagerup Helen" userId="99b11307-f636-4001-acee-b2bd53996e68" providerId="ADAL" clId="{8DCFCFD6-331F-4B9B-A555-D646A5340B77}" dt="2026-06-16T06:45:20.186" v="11" actId="6549"/>
        <pc:sldMkLst>
          <pc:docMk/>
          <pc:sldMk cId="2319978701" sldId="266"/>
        </pc:sldMkLst>
        <pc:spChg chg="mod">
          <ac:chgData name="Sagerup Helen" userId="99b11307-f636-4001-acee-b2bd53996e68" providerId="ADAL" clId="{8DCFCFD6-331F-4B9B-A555-D646A5340B77}" dt="2026-06-16T06:45:20.186" v="11" actId="6549"/>
          <ac:spMkLst>
            <pc:docMk/>
            <pc:sldMk cId="2319978701" sldId="266"/>
            <ac:spMk id="4" creationId="{BEDFDFFD-8E55-4A83-B05E-6175A48B8D7B}"/>
          </ac:spMkLst>
        </pc:spChg>
        <pc:graphicFrameChg chg="modGraphic">
          <ac:chgData name="Sagerup Helen" userId="99b11307-f636-4001-acee-b2bd53996e68" providerId="ADAL" clId="{8DCFCFD6-331F-4B9B-A555-D646A5340B77}" dt="2026-06-16T06:38:35.968" v="6" actId="20577"/>
          <ac:graphicFrameMkLst>
            <pc:docMk/>
            <pc:sldMk cId="2319978701" sldId="266"/>
            <ac:graphicFrameMk id="3" creationId="{BD9A1B41-A812-47CB-8BF7-77F31BBA4E5A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77054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0821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5717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233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333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1681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1035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888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3971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8146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015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9B65D-A407-44A0-8A8F-A765BBF51635}" type="datetimeFigureOut">
              <a:rPr lang="nb-NO" smtClean="0"/>
              <a:t>16.06.2026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4BED5-FBF2-4175-9604-0AB8D2358C23}" type="slidenum">
              <a:rPr lang="nb-NO" smtClean="0"/>
              <a:t>‹#›</a:t>
            </a:fld>
            <a:endParaRPr lang="nb-NO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1B9523B8-A35E-EDBF-E665-3E75D244D09D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703060"/>
            <a:ext cx="179388" cy="914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nb-NO" sz="6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Åpen</a:t>
            </a:r>
          </a:p>
        </p:txBody>
      </p:sp>
    </p:spTree>
    <p:extLst>
      <p:ext uri="{BB962C8B-B14F-4D97-AF65-F5344CB8AC3E}">
        <p14:creationId xmlns:p14="http://schemas.microsoft.com/office/powerpoint/2010/main" val="325047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621B8ECC-A54B-7B3C-0561-3A4AFFFF4DF2}"/>
              </a:ext>
            </a:extLst>
          </p:cNvPr>
          <p:cNvSpPr/>
          <p:nvPr/>
        </p:nvSpPr>
        <p:spPr>
          <a:xfrm>
            <a:off x="5767057" y="1758077"/>
            <a:ext cx="2037030" cy="5777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9A1B41-A812-47CB-8BF7-77F31BBA4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083123"/>
              </p:ext>
            </p:extLst>
          </p:nvPr>
        </p:nvGraphicFramePr>
        <p:xfrm>
          <a:off x="1725283" y="1097368"/>
          <a:ext cx="10118965" cy="552221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23793">
                  <a:extLst>
                    <a:ext uri="{9D8B030D-6E8A-4147-A177-3AD203B41FA5}">
                      <a16:colId xmlns:a16="http://schemas.microsoft.com/office/drawing/2014/main" val="3048558752"/>
                    </a:ext>
                  </a:extLst>
                </a:gridCol>
                <a:gridCol w="2023793">
                  <a:extLst>
                    <a:ext uri="{9D8B030D-6E8A-4147-A177-3AD203B41FA5}">
                      <a16:colId xmlns:a16="http://schemas.microsoft.com/office/drawing/2014/main" val="1620762995"/>
                    </a:ext>
                  </a:extLst>
                </a:gridCol>
                <a:gridCol w="2023793">
                  <a:extLst>
                    <a:ext uri="{9D8B030D-6E8A-4147-A177-3AD203B41FA5}">
                      <a16:colId xmlns:a16="http://schemas.microsoft.com/office/drawing/2014/main" val="2882262363"/>
                    </a:ext>
                  </a:extLst>
                </a:gridCol>
                <a:gridCol w="2023793">
                  <a:extLst>
                    <a:ext uri="{9D8B030D-6E8A-4147-A177-3AD203B41FA5}">
                      <a16:colId xmlns:a16="http://schemas.microsoft.com/office/drawing/2014/main" val="1261580568"/>
                    </a:ext>
                  </a:extLst>
                </a:gridCol>
                <a:gridCol w="2023793">
                  <a:extLst>
                    <a:ext uri="{9D8B030D-6E8A-4147-A177-3AD203B41FA5}">
                      <a16:colId xmlns:a16="http://schemas.microsoft.com/office/drawing/2014/main" val="34626911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GB" sz="1200" b="0" noProof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</a:rPr>
                        <a:t>Title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noProof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672714"/>
                  </a:ext>
                </a:extLst>
              </a:tr>
              <a:tr h="808438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  <a:p>
                      <a:pPr algn="ctr"/>
                      <a:endParaRPr lang="en-GB" sz="1200" noProof="0" dirty="0"/>
                    </a:p>
                    <a:p>
                      <a:pPr algn="ctr"/>
                      <a:endParaRPr lang="en-GB" sz="1200" b="1" noProof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b="1" noProof="0" dirty="0">
                          <a:solidFill>
                            <a:schemeClr val="tx1"/>
                          </a:solidFill>
                        </a:rPr>
                        <a:t>CAG Steering committee</a:t>
                      </a:r>
                    </a:p>
                    <a:p>
                      <a:pPr algn="ctr"/>
                      <a:endParaRPr lang="en-GB" sz="1200" noProof="0" dirty="0"/>
                    </a:p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538966"/>
                  </a:ext>
                </a:extLst>
              </a:tr>
              <a:tr h="661449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CAG Leadership</a:t>
                      </a:r>
                    </a:p>
                    <a:p>
                      <a:pPr algn="ctr"/>
                      <a:r>
                        <a:rPr lang="en-GB" sz="1200" noProof="0" dirty="0"/>
                        <a:t>CAG leader: Title, Name, Department, Organisation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CAG co-leader: Title, Name, Department, Organisation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Junior leaders: Title, Names, Department, Organisation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b-NO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43196"/>
                  </a:ext>
                </a:extLst>
              </a:tr>
              <a:tr h="347217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4524990"/>
                  </a:ext>
                </a:extLst>
              </a:tr>
              <a:tr h="43402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CAG Administrator</a:t>
                      </a:r>
                    </a:p>
                    <a:p>
                      <a:pPr algn="ctr"/>
                      <a:r>
                        <a:rPr lang="en-GB" sz="1200" i="1" noProof="0" dirty="0"/>
                        <a:t>To be employed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Reference Group</a:t>
                      </a:r>
                    </a:p>
                    <a:p>
                      <a:pPr algn="ctr"/>
                      <a:r>
                        <a:rPr lang="en-GB" sz="1200" i="1" noProof="0" dirty="0"/>
                        <a:t>Optional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b-NO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528072"/>
                  </a:ext>
                </a:extLst>
              </a:tr>
              <a:tr h="347217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2278307"/>
                  </a:ext>
                </a:extLst>
              </a:tr>
              <a:tr h="405087"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Organisation</a:t>
                      </a:r>
                    </a:p>
                    <a:p>
                      <a:pPr algn="ctr"/>
                      <a:r>
                        <a:rPr lang="en-GB" sz="1200" noProof="0" dirty="0"/>
                        <a:t>Department(s)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Organisation</a:t>
                      </a:r>
                    </a:p>
                    <a:p>
                      <a:pPr algn="ctr"/>
                      <a:r>
                        <a:rPr lang="en-GB" sz="1200" noProof="0" dirty="0"/>
                        <a:t>Department(s)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Organisation</a:t>
                      </a:r>
                    </a:p>
                    <a:p>
                      <a:pPr algn="ctr"/>
                      <a:r>
                        <a:rPr lang="en-GB" sz="1200" noProof="0" dirty="0"/>
                        <a:t>Department(s)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Organisation</a:t>
                      </a:r>
                    </a:p>
                    <a:p>
                      <a:pPr algn="ctr"/>
                      <a:r>
                        <a:rPr lang="en-GB" sz="1200" noProof="0" dirty="0"/>
                        <a:t>Department(s)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Organisation</a:t>
                      </a:r>
                    </a:p>
                    <a:p>
                      <a:pPr algn="ctr"/>
                      <a:r>
                        <a:rPr lang="en-GB" sz="1200" noProof="0" dirty="0"/>
                        <a:t>Department(s)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3358735"/>
                  </a:ext>
                </a:extLst>
              </a:tr>
              <a:tr h="347217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0396761"/>
                  </a:ext>
                </a:extLst>
              </a:tr>
              <a:tr h="578696"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Organisation</a:t>
                      </a:r>
                    </a:p>
                    <a:p>
                      <a:pPr algn="ctr"/>
                      <a:r>
                        <a:rPr lang="en-GB" sz="1200" noProof="0" dirty="0"/>
                        <a:t>Name, Title, Department, Area of expertise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Company</a:t>
                      </a:r>
                    </a:p>
                    <a:p>
                      <a:pPr algn="ctr"/>
                      <a:r>
                        <a:rPr lang="en-GB" sz="1200" noProof="0" dirty="0"/>
                        <a:t>Name, Title, Department, Area of expertise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Organisation</a:t>
                      </a:r>
                    </a:p>
                    <a:p>
                      <a:pPr algn="ctr"/>
                      <a:r>
                        <a:rPr lang="en-GB" sz="1200" noProof="0" dirty="0"/>
                        <a:t>Name, Title, Department, Area of expertise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Company</a:t>
                      </a:r>
                    </a:p>
                    <a:p>
                      <a:pPr algn="ctr"/>
                      <a:r>
                        <a:rPr lang="en-GB" sz="1200" noProof="0" dirty="0"/>
                        <a:t>Name, Title, Department, Area of expertise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Organisation</a:t>
                      </a:r>
                    </a:p>
                    <a:p>
                      <a:pPr algn="ctr"/>
                      <a:r>
                        <a:rPr lang="en-GB" sz="1200" noProof="0" dirty="0"/>
                        <a:t>Name, Title, Department, Area of expertise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684385"/>
                  </a:ext>
                </a:extLst>
              </a:tr>
              <a:tr h="578696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Municipal</a:t>
                      </a:r>
                    </a:p>
                    <a:p>
                      <a:pPr algn="ctr"/>
                      <a:r>
                        <a:rPr lang="en-GB" sz="1200" noProof="0" dirty="0"/>
                        <a:t>Name, Title, Department, Area of expertise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Organisation</a:t>
                      </a:r>
                    </a:p>
                    <a:p>
                      <a:pPr algn="ctr"/>
                      <a:r>
                        <a:rPr lang="en-GB" sz="1200" noProof="0" dirty="0"/>
                        <a:t>Name, Title, Department, Area of expertise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Municipal</a:t>
                      </a:r>
                    </a:p>
                    <a:p>
                      <a:pPr algn="ctr"/>
                      <a:r>
                        <a:rPr lang="en-GB" sz="1200" noProof="0" dirty="0"/>
                        <a:t>Name, Title, Department, Area of expertise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27798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EDFDFFD-8E55-4A83-B05E-6175A48B8D7B}"/>
              </a:ext>
            </a:extLst>
          </p:cNvPr>
          <p:cNvSpPr txBox="1"/>
          <p:nvPr/>
        </p:nvSpPr>
        <p:spPr>
          <a:xfrm>
            <a:off x="347752" y="133519"/>
            <a:ext cx="11496496" cy="6771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Organisation and governance</a:t>
            </a:r>
          </a:p>
          <a:p>
            <a:r>
              <a:rPr lang="en-US" sz="1200" dirty="0"/>
              <a:t>Please draw the organisational structure of the CAG, including collaborating hospitals, universities and/or university colleges, municipal healthcare (if applicable), user organization and external partners. Use a hierarchic structure, starting with the Samarbeidsorganet on top and associated members on the bottom.  Se template below and example on next page.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8CEB25DE-91E5-46B1-B820-54F7A286E4FC}"/>
              </a:ext>
            </a:extLst>
          </p:cNvPr>
          <p:cNvSpPr/>
          <p:nvPr/>
        </p:nvSpPr>
        <p:spPr>
          <a:xfrm>
            <a:off x="209320" y="2941504"/>
            <a:ext cx="1432193" cy="947450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 err="1">
                <a:solidFill>
                  <a:schemeClr val="tx1"/>
                </a:solidFill>
              </a:rPr>
              <a:t>Leadership</a:t>
            </a:r>
            <a:r>
              <a:rPr lang="nb-NO" sz="1200" dirty="0">
                <a:solidFill>
                  <a:schemeClr val="tx1"/>
                </a:solidFill>
              </a:rPr>
              <a:t> support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EEA7517D-D050-43CD-9C6C-3806AC1C627A}"/>
              </a:ext>
            </a:extLst>
          </p:cNvPr>
          <p:cNvSpPr/>
          <p:nvPr/>
        </p:nvSpPr>
        <p:spPr>
          <a:xfrm>
            <a:off x="209319" y="3888954"/>
            <a:ext cx="1432193" cy="947450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</a:rPr>
              <a:t>Key </a:t>
            </a:r>
            <a:r>
              <a:rPr lang="nb-NO" sz="1200" dirty="0" err="1">
                <a:solidFill>
                  <a:schemeClr val="tx1"/>
                </a:solidFill>
              </a:rPr>
              <a:t>members</a:t>
            </a:r>
            <a:r>
              <a:rPr lang="nb-NO" sz="1200" dirty="0">
                <a:solidFill>
                  <a:schemeClr val="tx1"/>
                </a:solidFill>
              </a:rPr>
              <a:t> (ref. </a:t>
            </a:r>
            <a:r>
              <a:rPr lang="nb-NO" sz="1200" dirty="0" err="1">
                <a:solidFill>
                  <a:schemeClr val="tx1"/>
                </a:solidFill>
              </a:rPr>
              <a:t>template</a:t>
            </a:r>
            <a:r>
              <a:rPr lang="nb-NO" sz="1200" dirty="0">
                <a:solidFill>
                  <a:schemeClr val="tx1"/>
                </a:solidFill>
              </a:rPr>
              <a:t> E)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D7525CE3-7170-4DBD-9984-46DFDAD31ADB}"/>
              </a:ext>
            </a:extLst>
          </p:cNvPr>
          <p:cNvSpPr/>
          <p:nvPr/>
        </p:nvSpPr>
        <p:spPr>
          <a:xfrm>
            <a:off x="209318" y="5310129"/>
            <a:ext cx="1432193" cy="947450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</a:rPr>
              <a:t>Associated </a:t>
            </a:r>
            <a:r>
              <a:rPr lang="nb-NO" sz="1200" dirty="0" err="1">
                <a:solidFill>
                  <a:schemeClr val="tx1"/>
                </a:solidFill>
              </a:rPr>
              <a:t>members</a:t>
            </a:r>
            <a:endParaRPr lang="nb-NO" sz="1200" dirty="0">
              <a:solidFill>
                <a:schemeClr val="tx1"/>
              </a:solidFill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3E35C5D3-8D87-44A8-88BC-1B6D455DBE27}"/>
              </a:ext>
            </a:extLst>
          </p:cNvPr>
          <p:cNvSpPr/>
          <p:nvPr/>
        </p:nvSpPr>
        <p:spPr>
          <a:xfrm>
            <a:off x="209317" y="1876065"/>
            <a:ext cx="1432193" cy="947450"/>
          </a:xfrm>
          <a:prstGeom prst="rightArrow">
            <a:avLst/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>
                <a:solidFill>
                  <a:schemeClr val="tx1"/>
                </a:solidFill>
              </a:rPr>
              <a:t>Management team</a:t>
            </a:r>
          </a:p>
        </p:txBody>
      </p:sp>
    </p:spTree>
    <p:extLst>
      <p:ext uri="{BB962C8B-B14F-4D97-AF65-F5344CB8AC3E}">
        <p14:creationId xmlns:p14="http://schemas.microsoft.com/office/powerpoint/2010/main" val="231997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36313" y="170291"/>
            <a:ext cx="2064027" cy="70788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Example</a:t>
            </a: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Helse Midt-Norge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DD3767CF-D6EA-49E6-B29E-8FF3CCD39C79}"/>
              </a:ext>
            </a:extLst>
          </p:cNvPr>
          <p:cNvGraphicFramePr>
            <a:graphicFrameLocks noGrp="1"/>
          </p:cNvGraphicFramePr>
          <p:nvPr/>
        </p:nvGraphicFramePr>
        <p:xfrm>
          <a:off x="1567132" y="401123"/>
          <a:ext cx="9057735" cy="621355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11547">
                  <a:extLst>
                    <a:ext uri="{9D8B030D-6E8A-4147-A177-3AD203B41FA5}">
                      <a16:colId xmlns:a16="http://schemas.microsoft.com/office/drawing/2014/main" val="3048558752"/>
                    </a:ext>
                  </a:extLst>
                </a:gridCol>
                <a:gridCol w="1811547">
                  <a:extLst>
                    <a:ext uri="{9D8B030D-6E8A-4147-A177-3AD203B41FA5}">
                      <a16:colId xmlns:a16="http://schemas.microsoft.com/office/drawing/2014/main" val="1620762995"/>
                    </a:ext>
                  </a:extLst>
                </a:gridCol>
                <a:gridCol w="1811547">
                  <a:extLst>
                    <a:ext uri="{9D8B030D-6E8A-4147-A177-3AD203B41FA5}">
                      <a16:colId xmlns:a16="http://schemas.microsoft.com/office/drawing/2014/main" val="2882262363"/>
                    </a:ext>
                  </a:extLst>
                </a:gridCol>
                <a:gridCol w="1811547">
                  <a:extLst>
                    <a:ext uri="{9D8B030D-6E8A-4147-A177-3AD203B41FA5}">
                      <a16:colId xmlns:a16="http://schemas.microsoft.com/office/drawing/2014/main" val="1261580568"/>
                    </a:ext>
                  </a:extLst>
                </a:gridCol>
                <a:gridCol w="1811547">
                  <a:extLst>
                    <a:ext uri="{9D8B030D-6E8A-4147-A177-3AD203B41FA5}">
                      <a16:colId xmlns:a16="http://schemas.microsoft.com/office/drawing/2014/main" val="3462691186"/>
                    </a:ext>
                  </a:extLst>
                </a:gridCol>
              </a:tblGrid>
              <a:tr h="559669">
                <a:tc>
                  <a:txBody>
                    <a:bodyPr/>
                    <a:lstStyle/>
                    <a:p>
                      <a:pPr algn="ctr"/>
                      <a:endParaRPr lang="en-GB" sz="1200" b="0" noProof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noProof="0" err="1">
                          <a:solidFill>
                            <a:schemeClr val="tx1"/>
                          </a:solidFill>
                        </a:rPr>
                        <a:t>Samarbeidsorganet</a:t>
                      </a:r>
                    </a:p>
                    <a:p>
                      <a:pPr algn="ctr"/>
                      <a:r>
                        <a:rPr lang="en-GB" sz="1400" b="0" noProof="0" dirty="0">
                          <a:solidFill>
                            <a:schemeClr val="tx1"/>
                          </a:solidFill>
                        </a:rPr>
                        <a:t>CAG-Director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noProof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2672714"/>
                  </a:ext>
                </a:extLst>
              </a:tr>
              <a:tr h="211397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538966"/>
                  </a:ext>
                </a:extLst>
              </a:tr>
              <a:tr h="352328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 b="1" noProof="0" dirty="0"/>
                        <a:t>CAG Steering Committee</a:t>
                      </a:r>
                      <a:endParaRPr lang="en-GB" sz="1200" b="0" noProof="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4452865"/>
                  </a:ext>
                </a:extLst>
              </a:tr>
              <a:tr h="235558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051283"/>
                  </a:ext>
                </a:extLst>
              </a:tr>
              <a:tr h="775122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CAG Leadership</a:t>
                      </a:r>
                    </a:p>
                    <a:p>
                      <a:pPr algn="ctr"/>
                      <a:r>
                        <a:rPr lang="en-GB" sz="1200" noProof="0" dirty="0"/>
                        <a:t>CAG leader: Senior consultant MD, Assoc. Prof. NN, Neurology dept., </a:t>
                      </a:r>
                      <a:r>
                        <a:rPr lang="en-GB" sz="1200" noProof="0" dirty="0" err="1"/>
                        <a:t>Sykehuset</a:t>
                      </a:r>
                      <a:r>
                        <a:rPr lang="en-GB" sz="1200" noProof="0" dirty="0"/>
                        <a:t> Levanger, HNT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CAG co-leader: Prof., Consultant MD NN, Dept. of </a:t>
                      </a:r>
                      <a:r>
                        <a:rPr lang="en-GB" sz="1200" noProof="0" dirty="0" err="1"/>
                        <a:t>Neuromedicine</a:t>
                      </a:r>
                      <a:r>
                        <a:rPr lang="en-GB" sz="1200" noProof="0" dirty="0"/>
                        <a:t>, MH-Faculty, NTNU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b-NO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143196"/>
                  </a:ext>
                </a:extLst>
              </a:tr>
              <a:tr h="211397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4524990"/>
                  </a:ext>
                </a:extLst>
              </a:tr>
              <a:tr h="35232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CAG Administrator</a:t>
                      </a:r>
                    </a:p>
                    <a:p>
                      <a:pPr algn="ctr"/>
                      <a:r>
                        <a:rPr lang="en-GB" sz="1200" i="1" noProof="0" dirty="0"/>
                        <a:t>To be employed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Reference Group</a:t>
                      </a:r>
                    </a:p>
                    <a:p>
                      <a:pPr algn="ctr"/>
                      <a:r>
                        <a:rPr lang="en-GB" sz="1200" i="1" noProof="0" dirty="0"/>
                        <a:t>Representatives from key members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nb-NO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528072"/>
                  </a:ext>
                </a:extLst>
              </a:tr>
              <a:tr h="211397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2278307"/>
                  </a:ext>
                </a:extLst>
              </a:tr>
              <a:tr h="909462"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Helse Nord-</a:t>
                      </a:r>
                      <a:r>
                        <a:rPr lang="en-GB" sz="1200" b="1" noProof="0" dirty="0" err="1"/>
                        <a:t>Trøndelag</a:t>
                      </a:r>
                    </a:p>
                    <a:p>
                      <a:pPr algn="ctr"/>
                      <a:r>
                        <a:rPr lang="en-GB" sz="1200" noProof="0" dirty="0" err="1"/>
                        <a:t>Sykehuset</a:t>
                      </a:r>
                      <a:r>
                        <a:rPr lang="en-GB" sz="1200" noProof="0" dirty="0"/>
                        <a:t> Levanger</a:t>
                      </a:r>
                    </a:p>
                    <a:p>
                      <a:pPr algn="ctr"/>
                      <a:r>
                        <a:rPr lang="en-GB" sz="1200" noProof="0" dirty="0"/>
                        <a:t>Dept. of Neurology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NTNU</a:t>
                      </a:r>
                    </a:p>
                    <a:p>
                      <a:pPr algn="ctr"/>
                      <a:r>
                        <a:rPr lang="en-GB" sz="1200" b="0" noProof="0" dirty="0"/>
                        <a:t>MH-Faculty, IKOM</a:t>
                      </a:r>
                    </a:p>
                    <a:p>
                      <a:pPr algn="ctr"/>
                      <a:r>
                        <a:rPr lang="en-GB" sz="1200" b="0" noProof="0" dirty="0"/>
                        <a:t>IE-Faculty</a:t>
                      </a:r>
                    </a:p>
                    <a:p>
                      <a:pPr algn="ctr"/>
                      <a:r>
                        <a:rPr lang="en-GB" sz="1200" b="0" noProof="0" dirty="0"/>
                        <a:t>ØK-Faculty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St. Olavs hospital HF</a:t>
                      </a:r>
                    </a:p>
                    <a:p>
                      <a:pPr algn="ctr"/>
                      <a:r>
                        <a:rPr lang="en-GB" sz="1200" noProof="0" dirty="0"/>
                        <a:t>Dept. of Neurology</a:t>
                      </a:r>
                    </a:p>
                    <a:p>
                      <a:pPr algn="ctr"/>
                      <a:r>
                        <a:rPr lang="en-GB" sz="1200" noProof="0" dirty="0"/>
                        <a:t>Dept. of Surgery</a:t>
                      </a:r>
                    </a:p>
                    <a:p>
                      <a:pPr algn="ctr"/>
                      <a:r>
                        <a:rPr lang="en-GB" sz="1200" noProof="0" dirty="0"/>
                        <a:t>Dept. of Laboratory Medicine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Nord Universitet</a:t>
                      </a:r>
                    </a:p>
                    <a:p>
                      <a:pPr algn="ctr"/>
                      <a:r>
                        <a:rPr lang="en-GB" sz="1200" noProof="0" dirty="0"/>
                        <a:t>Campus Levanger</a:t>
                      </a:r>
                    </a:p>
                    <a:p>
                      <a:pPr algn="ctr"/>
                      <a:r>
                        <a:rPr lang="en-GB" sz="1200" noProof="0" dirty="0"/>
                        <a:t>FSH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Helse </a:t>
                      </a:r>
                      <a:r>
                        <a:rPr lang="en-GB" sz="1200" b="1" noProof="0" dirty="0" err="1"/>
                        <a:t>Møre</a:t>
                      </a:r>
                      <a:r>
                        <a:rPr lang="en-GB" sz="1200" b="1" noProof="0" dirty="0"/>
                        <a:t> </a:t>
                      </a:r>
                      <a:r>
                        <a:rPr lang="en-GB" sz="1200" b="1" noProof="0" dirty="0" err="1"/>
                        <a:t>og</a:t>
                      </a:r>
                      <a:r>
                        <a:rPr lang="en-GB" sz="1200" b="1" noProof="0" dirty="0"/>
                        <a:t> Romsdal</a:t>
                      </a:r>
                    </a:p>
                    <a:p>
                      <a:pPr algn="ctr"/>
                      <a:r>
                        <a:rPr lang="en-GB" sz="1200" noProof="0" dirty="0" err="1"/>
                        <a:t>Ålesund</a:t>
                      </a:r>
                      <a:r>
                        <a:rPr lang="en-GB" sz="1200" noProof="0" dirty="0"/>
                        <a:t> </a:t>
                      </a:r>
                      <a:r>
                        <a:rPr lang="en-GB" sz="1200" noProof="0" dirty="0" err="1"/>
                        <a:t>Sjukehus</a:t>
                      </a:r>
                    </a:p>
                    <a:p>
                      <a:pPr algn="ctr"/>
                      <a:r>
                        <a:rPr lang="en-GB" sz="1200" noProof="0" dirty="0"/>
                        <a:t>Dept. of Surgery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3358735"/>
                  </a:ext>
                </a:extLst>
              </a:tr>
              <a:tr h="211397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0396761"/>
                  </a:ext>
                </a:extLst>
              </a:tr>
              <a:tr h="769545"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Uppsala Universitet (SE)</a:t>
                      </a:r>
                    </a:p>
                    <a:p>
                      <a:pPr algn="ctr"/>
                      <a:r>
                        <a:rPr lang="en-GB" sz="1200" noProof="0" dirty="0"/>
                        <a:t>(Name, Title, Department, Area of expertise)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SINTEF</a:t>
                      </a:r>
                    </a:p>
                    <a:p>
                      <a:pPr algn="ctr"/>
                      <a:r>
                        <a:rPr lang="en-GB" sz="1200" noProof="0" dirty="0"/>
                        <a:t>(Name, Title, Department, Area of expertise)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Yale University (US)</a:t>
                      </a:r>
                    </a:p>
                    <a:p>
                      <a:pPr algn="ctr"/>
                      <a:r>
                        <a:rPr lang="en-GB" sz="1200" noProof="0" dirty="0"/>
                        <a:t>(Name, Title, Department, Area of expertise)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SIEMENS AG Norway</a:t>
                      </a:r>
                    </a:p>
                    <a:p>
                      <a:pPr algn="ctr"/>
                      <a:r>
                        <a:rPr lang="en-GB" sz="1200" noProof="0" dirty="0"/>
                        <a:t>(Name, Title, Department, Area of expertise)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NTNU, NV-Faculty</a:t>
                      </a:r>
                    </a:p>
                    <a:p>
                      <a:pPr algn="ctr"/>
                      <a:r>
                        <a:rPr lang="en-GB" sz="1200" noProof="0" dirty="0"/>
                        <a:t>(Name, Title, Department, Area of expertise)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684385"/>
                  </a:ext>
                </a:extLst>
              </a:tr>
              <a:tr h="769545"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Levanger </a:t>
                      </a:r>
                      <a:r>
                        <a:rPr lang="en-GB" sz="1200" b="1" noProof="0" dirty="0" err="1"/>
                        <a:t>kommune</a:t>
                      </a:r>
                    </a:p>
                    <a:p>
                      <a:pPr algn="ctr"/>
                      <a:r>
                        <a:rPr lang="en-GB" sz="1200" noProof="0" dirty="0"/>
                        <a:t>(Name, Title, Department, Area of expertise)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Oslo University</a:t>
                      </a:r>
                    </a:p>
                    <a:p>
                      <a:pPr algn="ctr"/>
                      <a:r>
                        <a:rPr lang="en-GB" sz="1200" noProof="0" dirty="0"/>
                        <a:t>(Name, Title, Department, Area of expertise)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noProof="0" dirty="0"/>
                        <a:t>Trondheim </a:t>
                      </a:r>
                      <a:r>
                        <a:rPr lang="en-GB" sz="1200" b="1" noProof="0" dirty="0" err="1"/>
                        <a:t>kommune</a:t>
                      </a:r>
                    </a:p>
                    <a:p>
                      <a:pPr algn="ctr"/>
                      <a:r>
                        <a:rPr lang="en-GB" sz="1200" noProof="0" dirty="0"/>
                        <a:t>(Name, Title, Department, Area of expertise)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277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6456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8a5aa0-846c-421d-908e-9b50ffaadd7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3CEB660AF3C7A41A423659EA47FBD96" ma:contentTypeVersion="10" ma:contentTypeDescription="Opprett et nytt dokument." ma:contentTypeScope="" ma:versionID="80977bbe6ab901410b6d47423efd3936">
  <xsd:schema xmlns:xsd="http://www.w3.org/2001/XMLSchema" xmlns:xs="http://www.w3.org/2001/XMLSchema" xmlns:p="http://schemas.microsoft.com/office/2006/metadata/properties" xmlns:ns2="fe8a5aa0-846c-421d-908e-9b50ffaadd77" targetNamespace="http://schemas.microsoft.com/office/2006/metadata/properties" ma:root="true" ma:fieldsID="25cd2dae775b970fc6a96fbb49807186" ns2:_="">
    <xsd:import namespace="fe8a5aa0-846c-421d-908e-9b50ffaadd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a5aa0-846c-421d-908e-9b50ffaadd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9ea7ea9d-a6ab-4abd-80e0-0faecda837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F7A5DA-0C93-45DC-ADFD-A48F4CFA38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AB7ABE-9C92-418F-AF7C-E950AF5EF750}">
  <ds:schemaRefs>
    <ds:schemaRef ds:uri="http://purl.org/dc/terms/"/>
    <ds:schemaRef ds:uri="fe8a5aa0-846c-421d-908e-9b50ffaadd77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BDA2440-C01A-4E1F-9DAD-C5510CB2D9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8a5aa0-846c-421d-908e-9b50ffaadd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442</Words>
  <Application>Microsoft Office PowerPoint</Application>
  <PresentationFormat>Widescreen</PresentationFormat>
  <Paragraphs>90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PowerPoint-presentasjon</vt:lpstr>
      <vt:lpstr>PowerPoint-presentasjon</vt:lpstr>
    </vt:vector>
  </TitlesOfParts>
  <Company>NTNU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Arild Skaug Hansen</dc:creator>
  <cp:lastModifiedBy>Sagerup Helen</cp:lastModifiedBy>
  <cp:revision>134</cp:revision>
  <cp:lastPrinted>2019-03-26T13:06:08Z</cp:lastPrinted>
  <dcterms:created xsi:type="dcterms:W3CDTF">2019-03-20T10:13:48Z</dcterms:created>
  <dcterms:modified xsi:type="dcterms:W3CDTF">2026-06-16T06:47:46Z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0x010100F3CEB660AF3C7A41A423659EA47FBD96</vt:lpwstr>
  </property>
  <property fmtid="{D5CDD505-2E9C-101B-9397-08002B2CF9AE}" pid="3" name="MSIP_Label_0c9234b1-4e1e-4ad9-8365-47c3447a5c52_Enabled">
    <vt:lpwstr>true</vt:lpwstr>
  </property>
  <property fmtid="{D5CDD505-2E9C-101B-9397-08002B2CF9AE}" pid="4" name="MSIP_Label_0c9234b1-4e1e-4ad9-8365-47c3447a5c52_SetDate">
    <vt:lpwstr>2025-05-09T08:00:12Z</vt:lpwstr>
  </property>
  <property fmtid="{D5CDD505-2E9C-101B-9397-08002B2CF9AE}" pid="5" name="MSIP_Label_0c9234b1-4e1e-4ad9-8365-47c3447a5c52_Method">
    <vt:lpwstr>Privileged</vt:lpwstr>
  </property>
  <property fmtid="{D5CDD505-2E9C-101B-9397-08002B2CF9AE}" pid="6" name="MSIP_Label_0c9234b1-4e1e-4ad9-8365-47c3447a5c52_Name">
    <vt:lpwstr>Åpen</vt:lpwstr>
  </property>
  <property fmtid="{D5CDD505-2E9C-101B-9397-08002B2CF9AE}" pid="7" name="MSIP_Label_0c9234b1-4e1e-4ad9-8365-47c3447a5c52_SiteId">
    <vt:lpwstr>92c8809f-91e0-445b-804f-b6a7b43ef73a</vt:lpwstr>
  </property>
  <property fmtid="{D5CDD505-2E9C-101B-9397-08002B2CF9AE}" pid="8" name="MSIP_Label_0c9234b1-4e1e-4ad9-8365-47c3447a5c52_ActionId">
    <vt:lpwstr>847c21ab-a2eb-44ef-a8d1-1b5e4cbbde80</vt:lpwstr>
  </property>
  <property fmtid="{D5CDD505-2E9C-101B-9397-08002B2CF9AE}" pid="9" name="MSIP_Label_0c9234b1-4e1e-4ad9-8365-47c3447a5c52_ContentBits">
    <vt:lpwstr>2</vt:lpwstr>
  </property>
  <property fmtid="{D5CDD505-2E9C-101B-9397-08002B2CF9AE}" pid="10" name="MSIP_Label_0c9234b1-4e1e-4ad9-8365-47c3447a5c52_Tag">
    <vt:lpwstr>10, 0, 1, 1</vt:lpwstr>
  </property>
  <property fmtid="{D5CDD505-2E9C-101B-9397-08002B2CF9AE}" pid="11" name="ClassificationContentMarkingFooterLocations">
    <vt:lpwstr>Office Theme:8</vt:lpwstr>
  </property>
  <property fmtid="{D5CDD505-2E9C-101B-9397-08002B2CF9AE}" pid="12" name="ClassificationContentMarkingFooterText">
    <vt:lpwstr>Åpen</vt:lpwstr>
  </property>
  <property fmtid="{D5CDD505-2E9C-101B-9397-08002B2CF9AE}" pid="13" name="LastSaved">
    <vt:filetime>2026-06-15T00:00:00Z</vt:filetime>
  </property>
  <property fmtid="{D5CDD505-2E9C-101B-9397-08002B2CF9AE}" pid="14" name="MediaServiceImageTags">
    <vt:lpwstr/>
  </property>
  <property fmtid="{D5CDD505-2E9C-101B-9397-08002B2CF9AE}" pid="15" name="Creator">
    <vt:lpwstr>Foxit Software Inc.</vt:lpwstr>
  </property>
  <property fmtid="{D5CDD505-2E9C-101B-9397-08002B2CF9AE}" pid="16" name="Producer">
    <vt:lpwstr>Foxit PDF Creator versjon 2025.1.0.16077</vt:lpwstr>
  </property>
  <property fmtid="{D5CDD505-2E9C-101B-9397-08002B2CF9AE}" pid="17" name="Created">
    <vt:filetime>2026-06-15T00:00:00Z</vt:filetime>
  </property>
</Properties>
</file>